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CD0E9B-CA8E-EB5D-0319-C0C4E7B9A694}" name="Kiyomi Mier" initials="KM" userId="S::kiyomi.mier@autodesk.com::3d5ea5c4-80d4-4141-8505-642d0ddb2cc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29"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7"/>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61510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727843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28600"/>
            <a:ext cx="2743200" cy="487680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28600"/>
            <a:ext cx="8026400" cy="48768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592301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414292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6"/>
          </a:xfrm>
        </p:spPr>
        <p:txBody>
          <a:bodyPr anchor="t"/>
          <a:lstStyle>
            <a:lvl1pPr algn="l">
              <a:defRPr sz="48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1477372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333500"/>
            <a:ext cx="5384800" cy="3771900"/>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333500"/>
            <a:ext cx="5384800" cy="3771900"/>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743241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9" y="1535114"/>
            <a:ext cx="5389033"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9" y="2174875"/>
            <a:ext cx="5389033" cy="3951288"/>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1834575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235971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349614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1"/>
            <a:ext cx="4011084" cy="1162050"/>
          </a:xfrm>
        </p:spPr>
        <p:txBody>
          <a:bodyPr anchor="b"/>
          <a:lstStyle>
            <a:lvl1pPr algn="l">
              <a:defRPr sz="24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0"/>
            <a:ext cx="6815667" cy="5853113"/>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2" y="1435101"/>
            <a:ext cx="4011084" cy="4691063"/>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42612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4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03F1FA2-6A32-4B57-A294-B397651B59FD}"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627377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440">
                <a:solidFill>
                  <a:schemeClr val="tx1">
                    <a:tint val="75000"/>
                  </a:schemeClr>
                </a:solidFill>
              </a:defRPr>
            </a:lvl1pPr>
          </a:lstStyle>
          <a:p>
            <a:fld id="{D03F1FA2-6A32-4B57-A294-B397651B59FD}" type="datetimeFigureOut">
              <a:rPr kumimoji="1" lang="ja-JP" altLang="en-US" smtClean="0"/>
              <a:t>2026/4/9</a:t>
            </a:fld>
            <a:endParaRPr kumimoji="1" lang="ja-JP" altLang="en-US"/>
          </a:p>
        </p:txBody>
      </p:sp>
      <p:sp>
        <p:nvSpPr>
          <p:cNvPr id="5" name="フッター プレースホルダー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440">
                <a:solidFill>
                  <a:schemeClr val="tx1">
                    <a:tint val="75000"/>
                  </a:schemeClr>
                </a:solidFill>
              </a:defRPr>
            </a:lvl1pPr>
          </a:lstStyle>
          <a:p>
            <a:fld id="{24BA9F84-E5EB-4F2E-BF67-1D5AAA296261}" type="slidenum">
              <a:rPr kumimoji="1" lang="ja-JP" altLang="en-US" smtClean="0"/>
              <a:t>‹#›</a:t>
            </a:fld>
            <a:endParaRPr kumimoji="1" lang="ja-JP" altLang="en-US"/>
          </a:p>
        </p:txBody>
      </p:sp>
    </p:spTree>
    <p:extLst>
      <p:ext uri="{BB962C8B-B14F-4D97-AF65-F5344CB8AC3E}">
        <p14:creationId xmlns:p14="http://schemas.microsoft.com/office/powerpoint/2010/main" val="3687837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097280" rtl="0" eaLnBrk="1" latinLnBrk="0" hangingPunct="1">
        <a:spcBef>
          <a:spcPct val="0"/>
        </a:spcBef>
        <a:buNone/>
        <a:defRPr kumimoji="1" sz="528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kumimoji="1" sz="384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kumimoji="1" sz="336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kumimoji="1" sz="288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97280" rtl="0" eaLnBrk="1" latinLnBrk="0" hangingPunct="1">
        <a:defRPr kumimoji="1" sz="2160" kern="1200">
          <a:solidFill>
            <a:schemeClr val="tx1"/>
          </a:solidFill>
          <a:latin typeface="+mn-lt"/>
          <a:ea typeface="+mn-ea"/>
          <a:cs typeface="+mn-cs"/>
        </a:defRPr>
      </a:lvl1pPr>
      <a:lvl2pPr marL="548640" algn="l" defTabSz="1097280" rtl="0" eaLnBrk="1" latinLnBrk="0" hangingPunct="1">
        <a:defRPr kumimoji="1" sz="2160" kern="1200">
          <a:solidFill>
            <a:schemeClr val="tx1"/>
          </a:solidFill>
          <a:latin typeface="+mn-lt"/>
          <a:ea typeface="+mn-ea"/>
          <a:cs typeface="+mn-cs"/>
        </a:defRPr>
      </a:lvl2pPr>
      <a:lvl3pPr marL="1097280" algn="l" defTabSz="1097280" rtl="0" eaLnBrk="1" latinLnBrk="0" hangingPunct="1">
        <a:defRPr kumimoji="1" sz="2160" kern="1200">
          <a:solidFill>
            <a:schemeClr val="tx1"/>
          </a:solidFill>
          <a:latin typeface="+mn-lt"/>
          <a:ea typeface="+mn-ea"/>
          <a:cs typeface="+mn-cs"/>
        </a:defRPr>
      </a:lvl3pPr>
      <a:lvl4pPr marL="1645920" algn="l" defTabSz="1097280" rtl="0" eaLnBrk="1" latinLnBrk="0" hangingPunct="1">
        <a:defRPr kumimoji="1" sz="2160" kern="1200">
          <a:solidFill>
            <a:schemeClr val="tx1"/>
          </a:solidFill>
          <a:latin typeface="+mn-lt"/>
          <a:ea typeface="+mn-ea"/>
          <a:cs typeface="+mn-cs"/>
        </a:defRPr>
      </a:lvl4pPr>
      <a:lvl5pPr marL="2194560" algn="l" defTabSz="1097280" rtl="0" eaLnBrk="1" latinLnBrk="0" hangingPunct="1">
        <a:defRPr kumimoji="1" sz="2160" kern="1200">
          <a:solidFill>
            <a:schemeClr val="tx1"/>
          </a:solidFill>
          <a:latin typeface="+mn-lt"/>
          <a:ea typeface="+mn-ea"/>
          <a:cs typeface="+mn-cs"/>
        </a:defRPr>
      </a:lvl5pPr>
      <a:lvl6pPr marL="2743200" algn="l" defTabSz="1097280" rtl="0" eaLnBrk="1" latinLnBrk="0" hangingPunct="1">
        <a:defRPr kumimoji="1" sz="2160" kern="1200">
          <a:solidFill>
            <a:schemeClr val="tx1"/>
          </a:solidFill>
          <a:latin typeface="+mn-lt"/>
          <a:ea typeface="+mn-ea"/>
          <a:cs typeface="+mn-cs"/>
        </a:defRPr>
      </a:lvl6pPr>
      <a:lvl7pPr marL="3291840" algn="l" defTabSz="1097280" rtl="0" eaLnBrk="1" latinLnBrk="0" hangingPunct="1">
        <a:defRPr kumimoji="1" sz="2160" kern="1200">
          <a:solidFill>
            <a:schemeClr val="tx1"/>
          </a:solidFill>
          <a:latin typeface="+mn-lt"/>
          <a:ea typeface="+mn-ea"/>
          <a:cs typeface="+mn-cs"/>
        </a:defRPr>
      </a:lvl7pPr>
      <a:lvl8pPr marL="3840480" algn="l" defTabSz="1097280" rtl="0" eaLnBrk="1" latinLnBrk="0" hangingPunct="1">
        <a:defRPr kumimoji="1" sz="2160" kern="1200">
          <a:solidFill>
            <a:schemeClr val="tx1"/>
          </a:solidFill>
          <a:latin typeface="+mn-lt"/>
          <a:ea typeface="+mn-ea"/>
          <a:cs typeface="+mn-cs"/>
        </a:defRPr>
      </a:lvl8pPr>
      <a:lvl9pPr marL="4389120" algn="l" defTabSz="1097280" rtl="0" eaLnBrk="1" latinLnBrk="0" hangingPunct="1">
        <a:defRPr kumimoji="1"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97834" y="231845"/>
            <a:ext cx="7340028" cy="424732"/>
          </a:xfrm>
          <a:prstGeom prst="rect">
            <a:avLst/>
          </a:prstGeom>
          <a:noFill/>
          <a:ln>
            <a:solidFill>
              <a:schemeClr val="tx1"/>
            </a:solidFill>
          </a:ln>
        </p:spPr>
        <p:txBody>
          <a:bodyPr wrap="square" rtlCol="0">
            <a:spAutoFit/>
          </a:bodyPr>
          <a:lstStyle/>
          <a:p>
            <a:pPr defTabSz="1097280"/>
            <a:r>
              <a:rPr kumimoji="1" lang="en-US" altLang="ja-JP" sz="2160" dirty="0">
                <a:solidFill>
                  <a:prstClr val="black"/>
                </a:solidFill>
                <a:latin typeface="Calibri"/>
                <a:ea typeface="ＭＳ Ｐゴシック" panose="020B0600070205080204" pitchFamily="50" charset="-128"/>
              </a:rPr>
              <a:t>Wish</a:t>
            </a:r>
            <a:r>
              <a:rPr kumimoji="1" lang="ja-JP" altLang="en-US" sz="2160" dirty="0">
                <a:solidFill>
                  <a:prstClr val="black"/>
                </a:solidFill>
                <a:latin typeface="Calibri"/>
                <a:ea typeface="ＭＳ Ｐゴシック" panose="020B0600070205080204" pitchFamily="50" charset="-128"/>
              </a:rPr>
              <a:t> </a:t>
            </a:r>
            <a:r>
              <a:rPr kumimoji="1" lang="en-US" altLang="ja-JP" sz="2160" dirty="0">
                <a:solidFill>
                  <a:prstClr val="black"/>
                </a:solidFill>
                <a:latin typeface="Calibri"/>
                <a:ea typeface="ＭＳ Ｐゴシック" panose="020B0600070205080204" pitchFamily="50" charset="-128"/>
              </a:rPr>
              <a:t>List</a:t>
            </a:r>
            <a:r>
              <a:rPr kumimoji="1" lang="ja-JP" altLang="en-US" sz="2160" dirty="0">
                <a:solidFill>
                  <a:prstClr val="black"/>
                </a:solidFill>
                <a:latin typeface="Calibri"/>
                <a:ea typeface="ＭＳ Ｐゴシック" panose="020B0600070205080204" pitchFamily="50" charset="-128"/>
              </a:rPr>
              <a:t>： </a:t>
            </a:r>
            <a:r>
              <a:rPr kumimoji="1" lang="en-US" altLang="ja-JP" sz="2160" dirty="0">
                <a:solidFill>
                  <a:prstClr val="black"/>
                </a:solidFill>
                <a:latin typeface="Calibri"/>
                <a:ea typeface="ＭＳ Ｐゴシック" panose="020B0600070205080204" pitchFamily="50" charset="-128"/>
              </a:rPr>
              <a:t>Japanese Revit Ideas</a:t>
            </a:r>
          </a:p>
        </p:txBody>
      </p:sp>
      <p:sp>
        <p:nvSpPr>
          <p:cNvPr id="13" name="TextBox 12"/>
          <p:cNvSpPr txBox="1"/>
          <p:nvPr/>
        </p:nvSpPr>
        <p:spPr>
          <a:xfrm>
            <a:off x="8521555" y="886787"/>
            <a:ext cx="3272691" cy="923330"/>
          </a:xfrm>
          <a:prstGeom prst="rect">
            <a:avLst/>
          </a:prstGeom>
          <a:noFill/>
        </p:spPr>
        <p:txBody>
          <a:bodyPr wrap="none" rtlCol="0">
            <a:spAutoFit/>
          </a:bodyPr>
          <a:lstStyle/>
          <a:p>
            <a:pPr defTabSz="1097280"/>
            <a:r>
              <a:rPr kumimoji="1" lang="en-US" altLang="ja-JP" sz="1080" dirty="0">
                <a:solidFill>
                  <a:prstClr val="black"/>
                </a:solidFill>
                <a:latin typeface="Calibri"/>
                <a:ea typeface="ＭＳ Ｐゴシック" panose="020B0600070205080204" pitchFamily="50" charset="-128"/>
              </a:rPr>
              <a:t>Sample File	: </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Yes </a:t>
            </a:r>
            <a:r>
              <a:rPr kumimoji="1" lang="ja-JP" altLang="en-US" sz="1080" dirty="0">
                <a:solidFill>
                  <a:prstClr val="black"/>
                </a:solidFill>
                <a:latin typeface="Calibri"/>
                <a:ea typeface="ＭＳ Ｐゴシック" panose="020B0600070205080204" pitchFamily="50" charset="-128"/>
              </a:rPr>
              <a:t>□</a:t>
            </a:r>
            <a:r>
              <a:rPr kumimoji="1" lang="ja-JP" altLang="ja-JP"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 NO</a:t>
            </a:r>
            <a:endParaRPr kumimoji="1" lang="ja-JP" altLang="ja-JP" sz="1080" dirty="0">
              <a:solidFill>
                <a:prstClr val="black"/>
              </a:solidFill>
              <a:latin typeface="Calibri"/>
              <a:ea typeface="ＭＳ Ｐゴシック" panose="020B0600070205080204" pitchFamily="50" charset="-128"/>
            </a:endParaRPr>
          </a:p>
          <a:p>
            <a:pPr defTabSz="1097280"/>
            <a:r>
              <a:rPr kumimoji="1" lang="en-US" altLang="ja-JP" sz="1080" dirty="0">
                <a:solidFill>
                  <a:prstClr val="black"/>
                </a:solidFill>
                <a:latin typeface="Calibri"/>
                <a:ea typeface="ＭＳ Ｐゴシック" panose="020B0600070205080204" pitchFamily="50" charset="-128"/>
              </a:rPr>
              <a:t>By 	:  File</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name</a:t>
            </a:r>
          </a:p>
          <a:p>
            <a:pPr defTabSz="1097280"/>
            <a:r>
              <a:rPr kumimoji="1" lang="en-US" altLang="ja-JP" sz="1080" dirty="0">
                <a:solidFill>
                  <a:prstClr val="black"/>
                </a:solidFill>
                <a:latin typeface="Calibri"/>
                <a:ea typeface="ＭＳ Ｐゴシック" panose="020B0600070205080204" pitchFamily="50" charset="-128"/>
              </a:rPr>
              <a:t>Prod.	: </a:t>
            </a:r>
            <a:r>
              <a:rPr kumimoji="1" lang="ja-JP" altLang="en-US" sz="1080" dirty="0">
                <a:solidFill>
                  <a:prstClr val="black"/>
                </a:solidFill>
                <a:latin typeface="Calibri"/>
                <a:ea typeface="ＭＳ Ｐゴシック" panose="020B0600070205080204" pitchFamily="50" charset="-128"/>
              </a:rPr>
              <a:t> ■　　</a:t>
            </a:r>
            <a:r>
              <a:rPr kumimoji="1" lang="en-US" altLang="ja-JP" sz="1080" dirty="0">
                <a:solidFill>
                  <a:prstClr val="black"/>
                </a:solidFill>
                <a:latin typeface="Calibri"/>
                <a:ea typeface="ＭＳ Ｐゴシック" panose="020B0600070205080204" pitchFamily="50" charset="-128"/>
              </a:rPr>
              <a:t>Core	</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Architecture</a:t>
            </a:r>
          </a:p>
          <a:p>
            <a:pPr defTabSz="1097280"/>
            <a:r>
              <a:rPr kumimoji="1" lang="en-US" altLang="ja-JP" sz="1080" dirty="0">
                <a:solidFill>
                  <a:prstClr val="black"/>
                </a:solidFill>
                <a:latin typeface="Calibri"/>
                <a:ea typeface="ＭＳ Ｐゴシック" panose="020B0600070205080204" pitchFamily="50" charset="-128"/>
              </a:rPr>
              <a:t>	</a:t>
            </a:r>
            <a:r>
              <a:rPr kumimoji="1" lang="ja-JP" altLang="en-US" sz="1080" dirty="0">
                <a:solidFill>
                  <a:prstClr val="black"/>
                </a:solidFill>
                <a:latin typeface="Calibri"/>
                <a:ea typeface="ＭＳ Ｐゴシック" panose="020B0600070205080204" pitchFamily="50" charset="-128"/>
              </a:rPr>
              <a:t>   □ </a:t>
            </a:r>
            <a:r>
              <a:rPr kumimoji="1" lang="en-US" altLang="ja-JP" sz="1080" dirty="0">
                <a:solidFill>
                  <a:prstClr val="black"/>
                </a:solidFill>
                <a:latin typeface="Calibri"/>
                <a:ea typeface="ＭＳ Ｐゴシック" panose="020B0600070205080204" pitchFamily="50" charset="-128"/>
              </a:rPr>
              <a:t>Structure	</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MEP</a:t>
            </a:r>
          </a:p>
          <a:p>
            <a:pPr defTabSz="1097280"/>
            <a:r>
              <a:rPr kumimoji="1" lang="en-US" altLang="ja-JP" sz="1080" dirty="0">
                <a:solidFill>
                  <a:prstClr val="black"/>
                </a:solidFill>
                <a:latin typeface="Calibri"/>
                <a:ea typeface="ＭＳ Ｐゴシック" panose="020B0600070205080204" pitchFamily="50" charset="-128"/>
              </a:rPr>
              <a:t>Comment	</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Case No.  (Internal Use)</a:t>
            </a:r>
            <a:endParaRPr kumimoji="1" lang="ja-JP" altLang="en-US" sz="1080" dirty="0">
              <a:solidFill>
                <a:prstClr val="black"/>
              </a:solidFill>
              <a:latin typeface="Calibri"/>
              <a:ea typeface="ＭＳ Ｐゴシック" panose="020B0600070205080204" pitchFamily="50" charset="-128"/>
            </a:endParaRPr>
          </a:p>
        </p:txBody>
      </p:sp>
      <p:sp>
        <p:nvSpPr>
          <p:cNvPr id="14" name="TextBox 13"/>
          <p:cNvSpPr txBox="1"/>
          <p:nvPr/>
        </p:nvSpPr>
        <p:spPr>
          <a:xfrm>
            <a:off x="8627144" y="231845"/>
            <a:ext cx="1810111" cy="258532"/>
          </a:xfrm>
          <a:prstGeom prst="rect">
            <a:avLst/>
          </a:prstGeom>
          <a:noFill/>
        </p:spPr>
        <p:txBody>
          <a:bodyPr wrap="none" rtlCol="0">
            <a:spAutoFit/>
          </a:bodyPr>
          <a:lstStyle/>
          <a:p>
            <a:pPr defTabSz="1097280"/>
            <a:r>
              <a:rPr kumimoji="1" lang="en-US" altLang="ja-JP" sz="1080" dirty="0">
                <a:solidFill>
                  <a:prstClr val="black"/>
                </a:solidFill>
                <a:latin typeface="Calibri"/>
                <a:ea typeface="ＭＳ Ｐゴシック" panose="020B0600070205080204" pitchFamily="50" charset="-128"/>
              </a:rPr>
              <a:t>Revit and Revit API Wish</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- 00</a:t>
            </a:r>
            <a:endParaRPr kumimoji="1" lang="ja-JP" altLang="en-US" sz="1080" dirty="0">
              <a:solidFill>
                <a:prstClr val="black"/>
              </a:solidFill>
              <a:latin typeface="Calibri"/>
              <a:ea typeface="ＭＳ Ｐゴシック" panose="020B0600070205080204" pitchFamily="50" charset="-128"/>
            </a:endParaRPr>
          </a:p>
        </p:txBody>
      </p:sp>
      <p:grpSp>
        <p:nvGrpSpPr>
          <p:cNvPr id="2" name="グループ化 1">
            <a:extLst>
              <a:ext uri="{FF2B5EF4-FFF2-40B4-BE49-F238E27FC236}">
                <a16:creationId xmlns:a16="http://schemas.microsoft.com/office/drawing/2014/main" id="{5694CFEF-903A-919B-851B-35258F844381}"/>
              </a:ext>
            </a:extLst>
          </p:cNvPr>
          <p:cNvGrpSpPr/>
          <p:nvPr/>
        </p:nvGrpSpPr>
        <p:grpSpPr>
          <a:xfrm>
            <a:off x="8521554" y="2025417"/>
            <a:ext cx="3456384" cy="923330"/>
            <a:chOff x="997834" y="836712"/>
            <a:chExt cx="6653539" cy="923330"/>
          </a:xfrm>
        </p:grpSpPr>
        <p:sp>
          <p:nvSpPr>
            <p:cNvPr id="7" name="TextBox 6"/>
            <p:cNvSpPr txBox="1"/>
            <p:nvPr/>
          </p:nvSpPr>
          <p:spPr>
            <a:xfrm>
              <a:off x="997834" y="836712"/>
              <a:ext cx="6653537" cy="923330"/>
            </a:xfrm>
            <a:prstGeom prst="rect">
              <a:avLst/>
            </a:prstGeom>
            <a:noFill/>
          </p:spPr>
          <p:txBody>
            <a:bodyPr wrap="square" rtlCol="0">
              <a:spAutoFit/>
            </a:bodyPr>
            <a:lstStyle/>
            <a:p>
              <a:pPr defTabSz="1097280"/>
              <a:r>
                <a:rPr kumimoji="1" lang="en-US" altLang="ja-JP" sz="1080" dirty="0">
                  <a:solidFill>
                    <a:prstClr val="black"/>
                  </a:solidFill>
                  <a:latin typeface="Calibri"/>
                  <a:ea typeface="ＭＳ Ｐゴシック" panose="020B0600070205080204" pitchFamily="50" charset="-128"/>
                </a:rPr>
                <a:t>Working Gr.  	: </a:t>
              </a:r>
              <a:r>
                <a:rPr kumimoji="1" lang="ja-JP" altLang="ja-JP" sz="1080" dirty="0">
                  <a:solidFill>
                    <a:prstClr val="black"/>
                  </a:solidFill>
                  <a:latin typeface="Calibri"/>
                  <a:ea typeface="ＭＳ Ｐゴシック" panose="020B0600070205080204" pitchFamily="50" charset="-128"/>
                </a:rPr>
                <a:t>□</a:t>
              </a:r>
              <a:r>
                <a:rPr kumimoji="1" lang="en-US" altLang="ja-JP" sz="1080" dirty="0">
                  <a:solidFill>
                    <a:prstClr val="black"/>
                  </a:solidFill>
                  <a:latin typeface="Calibri"/>
                  <a:ea typeface="ＭＳ Ｐゴシック" panose="020B0600070205080204" pitchFamily="50" charset="-128"/>
                </a:rPr>
                <a:t>Architecture </a:t>
              </a:r>
              <a:r>
                <a:rPr kumimoji="1" lang="ja-JP" altLang="en-US" sz="1080" dirty="0">
                  <a:solidFill>
                    <a:prstClr val="black"/>
                  </a:solidFill>
                  <a:latin typeface="Calibri"/>
                  <a:ea typeface="ＭＳ Ｐゴシック" panose="020B0600070205080204" pitchFamily="50" charset="-128"/>
                </a:rPr>
                <a:t>□</a:t>
              </a:r>
              <a:r>
                <a:rPr kumimoji="1" lang="en-US" altLang="ja-JP" sz="1080" dirty="0">
                  <a:solidFill>
                    <a:prstClr val="black"/>
                  </a:solidFill>
                  <a:latin typeface="Calibri"/>
                  <a:ea typeface="ＭＳ Ｐゴシック" panose="020B0600070205080204" pitchFamily="50" charset="-128"/>
                </a:rPr>
                <a:t>Structure </a:t>
              </a:r>
              <a:r>
                <a:rPr kumimoji="1" lang="ja-JP" altLang="ja-JP" sz="1080" dirty="0">
                  <a:solidFill>
                    <a:prstClr val="black"/>
                  </a:solidFill>
                  <a:latin typeface="Calibri"/>
                  <a:ea typeface="ＭＳ Ｐゴシック" panose="020B0600070205080204" pitchFamily="50" charset="-128"/>
                </a:rPr>
                <a:t>□</a:t>
              </a:r>
              <a:r>
                <a:rPr kumimoji="1" lang="en-US" altLang="ja-JP" sz="1080" dirty="0">
                  <a:solidFill>
                    <a:prstClr val="black"/>
                  </a:solidFill>
                  <a:latin typeface="Calibri"/>
                  <a:ea typeface="ＭＳ Ｐゴシック" panose="020B0600070205080204" pitchFamily="50" charset="-128"/>
                </a:rPr>
                <a:t>MEP</a:t>
              </a:r>
            </a:p>
            <a:p>
              <a:pPr defTabSz="1097280"/>
              <a:r>
                <a:rPr kumimoji="1" lang="ja-JP" altLang="en-US" sz="1080" dirty="0">
                  <a:solidFill>
                    <a:prstClr val="black"/>
                  </a:solidFill>
                  <a:latin typeface="Calibri"/>
                  <a:ea typeface="ＭＳ Ｐゴシック" panose="020B0600070205080204" pitchFamily="50" charset="-128"/>
                </a:rPr>
                <a:t>　　　　　　　　　　　　</a:t>
              </a:r>
              <a:r>
                <a:rPr kumimoji="1" lang="ja-JP" altLang="en-US" sz="900" dirty="0">
                  <a:solidFill>
                    <a:prstClr val="black"/>
                  </a:solidFill>
                  <a:latin typeface="Calibri"/>
                  <a:ea typeface="ＭＳ Ｐゴシック" panose="020B0600070205080204" pitchFamily="50" charset="-128"/>
                </a:rPr>
                <a:t>　</a:t>
              </a:r>
              <a:r>
                <a:rPr kumimoji="1" lang="ja-JP" altLang="ja-JP"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Construction </a:t>
              </a:r>
              <a:r>
                <a:rPr kumimoji="1" lang="ja-JP" altLang="ja-JP" sz="1080" dirty="0">
                  <a:solidFill>
                    <a:prstClr val="black"/>
                  </a:solidFill>
                  <a:latin typeface="Calibri"/>
                  <a:ea typeface="ＭＳ Ｐゴシック" panose="020B0600070205080204" pitchFamily="50" charset="-128"/>
                </a:rPr>
                <a:t>□</a:t>
              </a:r>
              <a:r>
                <a:rPr kumimoji="1" lang="en-US" altLang="ja-JP" sz="1080" dirty="0">
                  <a:solidFill>
                    <a:prstClr val="black"/>
                  </a:solidFill>
                  <a:latin typeface="Calibri"/>
                  <a:ea typeface="ＭＳ Ｐゴシック" panose="020B0600070205080204" pitchFamily="50" charset="-128"/>
                </a:rPr>
                <a:t>Energy Analysis</a:t>
              </a:r>
              <a:endParaRPr kumimoji="1" lang="ja-JP" altLang="ja-JP" sz="1080" dirty="0">
                <a:solidFill>
                  <a:prstClr val="black"/>
                </a:solidFill>
                <a:latin typeface="Calibri"/>
                <a:ea typeface="ＭＳ Ｐゴシック" panose="020B0600070205080204" pitchFamily="50" charset="-128"/>
              </a:endParaRPr>
            </a:p>
            <a:p>
              <a:pPr defTabSz="1097280"/>
              <a:r>
                <a:rPr kumimoji="1" lang="en-US" altLang="ja-JP" sz="1080" dirty="0">
                  <a:solidFill>
                    <a:prstClr val="black"/>
                  </a:solidFill>
                  <a:latin typeface="Calibri"/>
                  <a:ea typeface="ＭＳ Ｐゴシック" panose="020B0600070205080204" pitchFamily="50" charset="-128"/>
                </a:rPr>
                <a:t>JIRA Entry No. 	</a:t>
              </a:r>
              <a:r>
                <a:rPr kumimoji="1" lang="ja-JP" altLang="ja-JP" sz="1080" dirty="0">
                  <a:solidFill>
                    <a:prstClr val="black"/>
                  </a:solidFill>
                  <a:latin typeface="Calibri"/>
                  <a:ea typeface="ＭＳ Ｐゴシック" panose="020B0600070205080204" pitchFamily="50" charset="-128"/>
                </a:rPr>
                <a:t>：</a:t>
              </a:r>
              <a:r>
                <a:rPr kumimoji="1" lang="en-US" altLang="ja-JP" sz="1080" dirty="0">
                  <a:solidFill>
                    <a:prstClr val="black"/>
                  </a:solidFill>
                  <a:latin typeface="Calibri"/>
                  <a:ea typeface="ＭＳ Ｐゴシック" panose="020B0600070205080204" pitchFamily="50" charset="-128"/>
                </a:rPr>
                <a:t> (Internal Use)</a:t>
              </a:r>
            </a:p>
            <a:p>
              <a:pPr defTabSz="1097280"/>
              <a:r>
                <a:rPr kumimoji="1" lang="en-US" altLang="ja-JP" sz="1080" dirty="0">
                  <a:solidFill>
                    <a:prstClr val="black"/>
                  </a:solidFill>
                  <a:latin typeface="Calibri"/>
                  <a:ea typeface="ＭＳ Ｐゴシック" panose="020B0600070205080204" pitchFamily="50" charset="-128"/>
                </a:rPr>
                <a:t>JIRA</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URL	</a:t>
              </a:r>
              <a:r>
                <a:rPr kumimoji="1" lang="ja-JP" altLang="en-US" sz="1080" dirty="0">
                  <a:solidFill>
                    <a:prstClr val="black"/>
                  </a:solidFill>
                  <a:latin typeface="Calibri"/>
                  <a:ea typeface="ＭＳ Ｐゴシック" panose="020B0600070205080204" pitchFamily="50" charset="-128"/>
                </a:rPr>
                <a:t>： </a:t>
              </a:r>
              <a:r>
                <a:rPr kumimoji="1" lang="en-US" altLang="ja-JP" sz="1080" dirty="0">
                  <a:solidFill>
                    <a:prstClr val="black"/>
                  </a:solidFill>
                  <a:latin typeface="Calibri"/>
                  <a:ea typeface="ＭＳ Ｐゴシック" panose="020B0600070205080204" pitchFamily="50" charset="-128"/>
                </a:rPr>
                <a:t>(Internal Use)</a:t>
              </a:r>
            </a:p>
            <a:p>
              <a:pPr defTabSz="1097280"/>
              <a:r>
                <a:rPr kumimoji="1" lang="en-US" altLang="ja-JP" sz="1080" dirty="0">
                  <a:solidFill>
                    <a:prstClr val="black"/>
                  </a:solidFill>
                  <a:latin typeface="Calibri"/>
                  <a:ea typeface="ＭＳ Ｐゴシック" panose="020B0600070205080204" pitchFamily="50" charset="-128"/>
                </a:rPr>
                <a:t>Product	: Revit</a:t>
              </a:r>
              <a:endParaRPr kumimoji="1" lang="ja-JP" altLang="ja-JP" sz="1080" dirty="0">
                <a:solidFill>
                  <a:prstClr val="black"/>
                </a:solidFill>
                <a:latin typeface="Calibri"/>
                <a:ea typeface="ＭＳ Ｐゴシック" panose="020B0600070205080204" pitchFamily="50" charset="-128"/>
              </a:endParaRPr>
            </a:p>
          </p:txBody>
        </p:sp>
        <p:sp>
          <p:nvSpPr>
            <p:cNvPr id="20" name="Rectangle 19"/>
            <p:cNvSpPr/>
            <p:nvPr/>
          </p:nvSpPr>
          <p:spPr>
            <a:xfrm>
              <a:off x="997834" y="836713"/>
              <a:ext cx="6653539" cy="92332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97280"/>
              <a:endParaRPr kumimoji="1" lang="ja-JP" altLang="en-US" sz="1320">
                <a:solidFill>
                  <a:prstClr val="black"/>
                </a:solidFill>
                <a:latin typeface="Calibri"/>
                <a:ea typeface="ＭＳ Ｐゴシック" panose="020B0600070205080204" pitchFamily="50" charset="-128"/>
              </a:endParaRPr>
            </a:p>
          </p:txBody>
        </p:sp>
      </p:grpSp>
      <p:sp>
        <p:nvSpPr>
          <p:cNvPr id="21" name="Rectangle 20"/>
          <p:cNvSpPr/>
          <p:nvPr/>
        </p:nvSpPr>
        <p:spPr>
          <a:xfrm>
            <a:off x="8521554" y="886787"/>
            <a:ext cx="3456384" cy="106242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97280"/>
            <a:endParaRPr kumimoji="1" lang="ja-JP" altLang="en-US" sz="1320">
              <a:solidFill>
                <a:prstClr val="black"/>
              </a:solidFill>
              <a:latin typeface="Calibri"/>
              <a:ea typeface="ＭＳ Ｐゴシック" panose="020B0600070205080204" pitchFamily="50" charset="-128"/>
            </a:endParaRPr>
          </a:p>
        </p:txBody>
      </p:sp>
      <p:sp>
        <p:nvSpPr>
          <p:cNvPr id="22" name="Rectangle 21"/>
          <p:cNvSpPr/>
          <p:nvPr/>
        </p:nvSpPr>
        <p:spPr>
          <a:xfrm>
            <a:off x="8521554" y="231844"/>
            <a:ext cx="3456384" cy="44319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kumimoji="1" lang="ja-JP" altLang="en-US" sz="2160">
              <a:solidFill>
                <a:prstClr val="white"/>
              </a:solidFill>
              <a:latin typeface="Calibri"/>
              <a:ea typeface="ＭＳ Ｐゴシック" panose="020B0600070205080204" pitchFamily="50" charset="-128"/>
            </a:endParaRPr>
          </a:p>
        </p:txBody>
      </p:sp>
      <p:sp>
        <p:nvSpPr>
          <p:cNvPr id="28" name="Rectangle 27"/>
          <p:cNvSpPr/>
          <p:nvPr/>
        </p:nvSpPr>
        <p:spPr>
          <a:xfrm>
            <a:off x="995392" y="3493011"/>
            <a:ext cx="7340027" cy="3219288"/>
          </a:xfrm>
          <a:prstGeom prst="rect">
            <a:avLst/>
          </a:prstGeom>
          <a:no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t" anchorCtr="0" forceAA="0" compatLnSpc="1">
            <a:prstTxWarp prst="textNoShape">
              <a:avLst/>
            </a:prstTxWarp>
            <a:noAutofit/>
          </a:bodyPr>
          <a:lstStyle/>
          <a:p>
            <a:pPr defTabSz="1097280"/>
            <a:r>
              <a:rPr kumimoji="1" lang="en-US" altLang="ja-JP" sz="1320" dirty="0">
                <a:solidFill>
                  <a:prstClr val="black"/>
                </a:solidFill>
                <a:latin typeface="Calibri"/>
                <a:ea typeface="ＭＳ Ｐゴシック" panose="020B0600070205080204" pitchFamily="50" charset="-128"/>
              </a:rPr>
              <a:t>Fig/</a:t>
            </a:r>
            <a:r>
              <a:rPr kumimoji="1" lang="ja-JP" altLang="en-US" sz="1320" dirty="0">
                <a:solidFill>
                  <a:prstClr val="black"/>
                </a:solidFill>
                <a:latin typeface="Calibri"/>
                <a:ea typeface="ＭＳ Ｐゴシック" panose="020B0600070205080204" pitchFamily="50" charset="-128"/>
              </a:rPr>
              <a:t>参考図</a:t>
            </a:r>
          </a:p>
        </p:txBody>
      </p:sp>
      <p:sp>
        <p:nvSpPr>
          <p:cNvPr id="30" name="Rectangle 29"/>
          <p:cNvSpPr/>
          <p:nvPr/>
        </p:nvSpPr>
        <p:spPr>
          <a:xfrm>
            <a:off x="8521554" y="3041825"/>
            <a:ext cx="3456383" cy="381617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097280">
              <a:tabLst>
                <a:tab pos="217170" algn="l"/>
              </a:tabLst>
            </a:pPr>
            <a:r>
              <a:rPr kumimoji="1" lang="en-US" altLang="ja-JP" sz="1080" b="1" dirty="0">
                <a:solidFill>
                  <a:prstClr val="black"/>
                </a:solidFill>
                <a:latin typeface="Calibri"/>
                <a:ea typeface="ＭＳ Ｐゴシック" panose="020B0600070205080204" pitchFamily="50" charset="-128"/>
              </a:rPr>
              <a:t>Description:</a:t>
            </a:r>
          </a:p>
          <a:p>
            <a:pPr defTabSz="1097280">
              <a:tabLst>
                <a:tab pos="217170" algn="l"/>
              </a:tabLst>
            </a:pPr>
            <a:r>
              <a:rPr kumimoji="1" lang="en-US" altLang="ja-JP" sz="1080" dirty="0">
                <a:solidFill>
                  <a:prstClr val="black"/>
                </a:solidFill>
                <a:latin typeface="Calibri"/>
                <a:ea typeface="ＭＳ Ｐゴシック" panose="020B0600070205080204" pitchFamily="50" charset="-128"/>
              </a:rPr>
              <a:t>	</a:t>
            </a:r>
          </a:p>
          <a:p>
            <a:pPr defTabSz="1097280">
              <a:tabLst>
                <a:tab pos="217170" algn="l"/>
              </a:tabLst>
            </a:pPr>
            <a:r>
              <a:rPr kumimoji="1" lang="en-US" altLang="ja-JP" sz="1080" b="1" dirty="0">
                <a:solidFill>
                  <a:prstClr val="black"/>
                </a:solidFill>
                <a:latin typeface="Calibri"/>
                <a:ea typeface="ＭＳ Ｐゴシック" panose="020B0600070205080204" pitchFamily="50" charset="-128"/>
              </a:rPr>
              <a:t>Current specification:</a:t>
            </a:r>
          </a:p>
          <a:p>
            <a:pPr defTabSz="1097280">
              <a:tabLst>
                <a:tab pos="217170" algn="l"/>
              </a:tabLst>
            </a:pPr>
            <a:endParaRPr kumimoji="1" lang="en-US" altLang="ja-JP" sz="1080" b="1" dirty="0">
              <a:solidFill>
                <a:prstClr val="black"/>
              </a:solidFill>
              <a:latin typeface="Calibri"/>
              <a:ea typeface="ＭＳ Ｐゴシック" panose="020B0600070205080204" pitchFamily="50" charset="-128"/>
            </a:endParaRPr>
          </a:p>
          <a:p>
            <a:pPr defTabSz="1097280">
              <a:tabLst>
                <a:tab pos="217170" algn="l"/>
              </a:tabLst>
            </a:pPr>
            <a:r>
              <a:rPr kumimoji="1" lang="en-US" altLang="ja-JP" sz="1080" b="1" dirty="0">
                <a:solidFill>
                  <a:prstClr val="black"/>
                </a:solidFill>
                <a:latin typeface="Calibri"/>
                <a:ea typeface="ＭＳ Ｐゴシック" panose="020B0600070205080204" pitchFamily="50" charset="-128"/>
              </a:rPr>
              <a:t>Wish:</a:t>
            </a:r>
          </a:p>
          <a:p>
            <a:pPr defTabSz="1097280">
              <a:tabLst>
                <a:tab pos="217170" algn="l"/>
              </a:tabLst>
            </a:pPr>
            <a:endParaRPr kumimoji="1" lang="en-US" altLang="ja-JP" sz="1080" b="1" dirty="0">
              <a:solidFill>
                <a:prstClr val="black"/>
              </a:solidFill>
              <a:latin typeface="Calibri"/>
              <a:ea typeface="ＭＳ Ｐゴシック" panose="020B0600070205080204" pitchFamily="50" charset="-128"/>
            </a:endParaRPr>
          </a:p>
          <a:p>
            <a:pPr defTabSz="1097280">
              <a:tabLst>
                <a:tab pos="217170" algn="l"/>
              </a:tabLst>
            </a:pPr>
            <a:r>
              <a:rPr kumimoji="1" lang="en-US" altLang="ja-JP" sz="1080" b="1" dirty="0">
                <a:solidFill>
                  <a:prstClr val="black"/>
                </a:solidFill>
                <a:latin typeface="Calibri"/>
                <a:ea typeface="ＭＳ Ｐゴシック" panose="020B0600070205080204" pitchFamily="50" charset="-128"/>
              </a:rPr>
              <a:t>Implementation method:</a:t>
            </a:r>
          </a:p>
        </p:txBody>
      </p:sp>
      <p:sp>
        <p:nvSpPr>
          <p:cNvPr id="31" name="Rectangle 30"/>
          <p:cNvSpPr/>
          <p:nvPr/>
        </p:nvSpPr>
        <p:spPr>
          <a:xfrm>
            <a:off x="997833" y="1145448"/>
            <a:ext cx="7340029" cy="2219542"/>
          </a:xfrm>
          <a:prstGeom prst="rect">
            <a:avLst/>
          </a:prstGeom>
          <a:no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097280">
              <a:tabLst>
                <a:tab pos="217170" algn="l"/>
              </a:tabLst>
            </a:pPr>
            <a:r>
              <a:rPr kumimoji="1" lang="ja-JP" altLang="en-US" sz="840" b="1" dirty="0">
                <a:solidFill>
                  <a:prstClr val="black"/>
                </a:solidFill>
                <a:latin typeface="Calibri"/>
                <a:ea typeface="ＭＳ Ｐゴシック" panose="020B0600070205080204" pitchFamily="50" charset="-128"/>
              </a:rPr>
              <a:t>説明</a:t>
            </a:r>
            <a:r>
              <a:rPr kumimoji="1" lang="en-US" altLang="ja-JP" sz="840" b="1" dirty="0">
                <a:solidFill>
                  <a:prstClr val="black"/>
                </a:solidFill>
                <a:latin typeface="Calibri"/>
                <a:ea typeface="ＭＳ Ｐゴシック" panose="020B0600070205080204" pitchFamily="50" charset="-128"/>
              </a:rPr>
              <a:t> :</a:t>
            </a:r>
          </a:p>
          <a:p>
            <a:pPr algn="l"/>
            <a:r>
              <a:rPr kumimoji="1" lang="ja-JP" altLang="en-US" sz="840" dirty="0">
                <a:solidFill>
                  <a:prstClr val="black"/>
                </a:solidFill>
                <a:latin typeface="Calibri"/>
                <a:ea typeface="ＭＳ Ｐゴシック" panose="020B0600070205080204" pitchFamily="50" charset="-128"/>
              </a:rPr>
              <a:t>タグや文字で改行があった場合の行間を調整できるようにしてほしい</a:t>
            </a:r>
            <a:br>
              <a:rPr kumimoji="1" lang="en-US" altLang="ja-JP" sz="840" dirty="0">
                <a:solidFill>
                  <a:prstClr val="black"/>
                </a:solidFill>
                <a:latin typeface="Calibri"/>
                <a:ea typeface="ＭＳ Ｐゴシック" panose="020B0600070205080204" pitchFamily="50" charset="-128"/>
              </a:rPr>
            </a:br>
            <a:r>
              <a:rPr kumimoji="1" lang="ja-JP" altLang="en-US" sz="840" b="1" dirty="0">
                <a:solidFill>
                  <a:prstClr val="black"/>
                </a:solidFill>
                <a:latin typeface="Calibri"/>
                <a:ea typeface="ＭＳ Ｐゴシック" panose="020B0600070205080204" pitchFamily="50" charset="-128"/>
              </a:rPr>
              <a:t>現状</a:t>
            </a:r>
            <a:r>
              <a:rPr kumimoji="1" lang="en-US" altLang="ja-JP" sz="840" b="1" dirty="0">
                <a:solidFill>
                  <a:prstClr val="black"/>
                </a:solidFill>
                <a:latin typeface="Calibri"/>
                <a:ea typeface="ＭＳ Ｐゴシック" panose="020B0600070205080204" pitchFamily="50" charset="-128"/>
              </a:rPr>
              <a:t>:</a:t>
            </a:r>
          </a:p>
          <a:p>
            <a:pPr marL="171450" indent="-171450" algn="l">
              <a:buFont typeface="Arial" panose="020B0604020202020204" pitchFamily="34" charset="0"/>
              <a:buChar char="•"/>
            </a:pPr>
            <a:r>
              <a:rPr lang="ja-JP" altLang="en-US" sz="900" dirty="0">
                <a:solidFill>
                  <a:srgbClr val="212121"/>
                </a:solidFill>
                <a:latin typeface="ArtifaktElement"/>
              </a:rPr>
              <a:t>行間が広いので図面のスペースを多くとられてしまう</a:t>
            </a:r>
            <a:endParaRPr lang="en-US" altLang="ja-JP" sz="900" dirty="0">
              <a:solidFill>
                <a:srgbClr val="212121"/>
              </a:solidFill>
              <a:latin typeface="ArtifaktElement"/>
            </a:endParaRPr>
          </a:p>
          <a:p>
            <a:pPr marL="171450" indent="-171450" algn="l">
              <a:buFont typeface="Arial" panose="020B0604020202020204" pitchFamily="34" charset="0"/>
              <a:buChar char="•"/>
            </a:pPr>
            <a:r>
              <a:rPr lang="ja-JP" altLang="en-US" sz="900" dirty="0">
                <a:solidFill>
                  <a:srgbClr val="212121"/>
                </a:solidFill>
                <a:latin typeface="ArtifaktElement"/>
              </a:rPr>
              <a:t>行間調整ができないので図面の体裁が整わない</a:t>
            </a:r>
            <a:endParaRPr lang="en-US" altLang="ja-JP" sz="900" b="0" i="0" dirty="0">
              <a:solidFill>
                <a:srgbClr val="212121"/>
              </a:solidFill>
              <a:effectLst/>
              <a:latin typeface="ArtifaktElement"/>
            </a:endParaRPr>
          </a:p>
          <a:p>
            <a:pPr algn="l"/>
            <a:endParaRPr lang="ja-JP" altLang="en-US" sz="900" b="0" i="0" dirty="0">
              <a:solidFill>
                <a:srgbClr val="212121"/>
              </a:solidFill>
              <a:effectLst/>
              <a:latin typeface="ArtifaktElement"/>
            </a:endParaRPr>
          </a:p>
          <a:p>
            <a:pPr defTabSz="1097280">
              <a:tabLst>
                <a:tab pos="217170" algn="l"/>
              </a:tabLst>
            </a:pPr>
            <a:r>
              <a:rPr kumimoji="1" lang="ja-JP" altLang="en-US" sz="840" b="1" dirty="0">
                <a:solidFill>
                  <a:prstClr val="black"/>
                </a:solidFill>
                <a:latin typeface="Calibri"/>
                <a:ea typeface="ＭＳ Ｐゴシック" panose="020B0600070205080204" pitchFamily="50" charset="-128"/>
              </a:rPr>
              <a:t>要望</a:t>
            </a:r>
            <a:r>
              <a:rPr kumimoji="1" lang="en-US" altLang="ja-JP" sz="840" b="1" dirty="0">
                <a:solidFill>
                  <a:prstClr val="black"/>
                </a:solidFill>
                <a:latin typeface="Calibri"/>
                <a:ea typeface="ＭＳ Ｐゴシック" panose="020B0600070205080204" pitchFamily="50" charset="-128"/>
              </a:rPr>
              <a:t>:</a:t>
            </a:r>
          </a:p>
          <a:p>
            <a:pPr marL="205740" indent="-205740" defTabSz="1097280">
              <a:buFont typeface="Arial" panose="020B0604020202020204" pitchFamily="34" charset="0"/>
              <a:buChar char="•"/>
              <a:tabLst>
                <a:tab pos="217170" algn="l"/>
              </a:tabLst>
            </a:pPr>
            <a:r>
              <a:rPr kumimoji="1" lang="ja-JP" altLang="en-US" sz="800" dirty="0">
                <a:solidFill>
                  <a:srgbClr val="212121"/>
                </a:solidFill>
                <a:latin typeface="ArtifaktElement"/>
                <a:ea typeface="ＭＳ Ｐゴシック" panose="020B0600070205080204" pitchFamily="50" charset="-128"/>
              </a:rPr>
              <a:t>行間を狭める、もしくは調整できるような設定を加える</a:t>
            </a:r>
            <a:endParaRPr kumimoji="1" lang="en-US" altLang="ja-JP" sz="800" dirty="0">
              <a:solidFill>
                <a:srgbClr val="212121"/>
              </a:solidFill>
              <a:latin typeface="ArtifaktElement"/>
              <a:ea typeface="ＭＳ Ｐゴシック" panose="020B0600070205080204" pitchFamily="50" charset="-128"/>
            </a:endParaRPr>
          </a:p>
          <a:p>
            <a:pPr defTabSz="1097280">
              <a:tabLst>
                <a:tab pos="217170" algn="l"/>
              </a:tabLst>
            </a:pPr>
            <a:endParaRPr kumimoji="1" lang="en-US" altLang="ja-JP" sz="840" dirty="0">
              <a:solidFill>
                <a:prstClr val="black"/>
              </a:solidFill>
              <a:latin typeface="Calibri"/>
              <a:ea typeface="ＭＳ Ｐゴシック" panose="020B0600070205080204" pitchFamily="50" charset="-128"/>
            </a:endParaRPr>
          </a:p>
          <a:p>
            <a:pPr defTabSz="1097280">
              <a:tabLst>
                <a:tab pos="217170" algn="l"/>
              </a:tabLst>
            </a:pPr>
            <a:r>
              <a:rPr kumimoji="1" lang="ja-JP" altLang="en-US" sz="840" b="1" dirty="0">
                <a:solidFill>
                  <a:prstClr val="black"/>
                </a:solidFill>
                <a:latin typeface="Calibri"/>
                <a:ea typeface="ＭＳ Ｐゴシック" panose="020B0600070205080204" pitchFamily="50" charset="-128"/>
              </a:rPr>
              <a:t>実現方法</a:t>
            </a:r>
            <a:r>
              <a:rPr kumimoji="1" lang="en-US" altLang="ja-JP" sz="840" b="1" dirty="0">
                <a:solidFill>
                  <a:prstClr val="black"/>
                </a:solidFill>
                <a:latin typeface="Calibri"/>
                <a:ea typeface="ＭＳ Ｐゴシック" panose="020B0600070205080204" pitchFamily="50" charset="-128"/>
              </a:rPr>
              <a:t>:</a:t>
            </a:r>
          </a:p>
          <a:p>
            <a:pPr marL="171450" indent="-171450" defTabSz="1097280">
              <a:buFont typeface="Arial" panose="020B0604020202020204" pitchFamily="34" charset="0"/>
              <a:buChar char="•"/>
              <a:tabLst>
                <a:tab pos="217170" algn="l"/>
              </a:tabLst>
            </a:pPr>
            <a:r>
              <a:rPr kumimoji="1" lang="ja-JP" altLang="en-US" sz="840" dirty="0">
                <a:solidFill>
                  <a:prstClr val="black"/>
                </a:solidFill>
                <a:latin typeface="Calibri"/>
                <a:ea typeface="ＭＳ Ｐゴシック" panose="020B0600070205080204" pitchFamily="50" charset="-128"/>
              </a:rPr>
              <a:t>「改行時の行間」のような調整項目を「文字」コマンドと「タグ」で設定できるようにする</a:t>
            </a:r>
            <a:endParaRPr kumimoji="1" lang="en-US" altLang="ja-JP" sz="840" dirty="0">
              <a:solidFill>
                <a:prstClr val="black"/>
              </a:solidFill>
              <a:latin typeface="Calibri"/>
              <a:ea typeface="ＭＳ Ｐゴシック" panose="020B0600070205080204" pitchFamily="50" charset="-128"/>
            </a:endParaRPr>
          </a:p>
        </p:txBody>
      </p:sp>
      <p:sp>
        <p:nvSpPr>
          <p:cNvPr id="3" name="テキスト ボックス 2">
            <a:extLst>
              <a:ext uri="{FF2B5EF4-FFF2-40B4-BE49-F238E27FC236}">
                <a16:creationId xmlns:a16="http://schemas.microsoft.com/office/drawing/2014/main" id="{18ADA1C8-5E67-1400-8F6A-4671DBAEA12B}"/>
              </a:ext>
            </a:extLst>
          </p:cNvPr>
          <p:cNvSpPr txBox="1"/>
          <p:nvPr/>
        </p:nvSpPr>
        <p:spPr>
          <a:xfrm>
            <a:off x="995393" y="702121"/>
            <a:ext cx="7342469" cy="369332"/>
          </a:xfrm>
          <a:prstGeom prst="rect">
            <a:avLst/>
          </a:prstGeom>
          <a:noFill/>
          <a:ln w="38100">
            <a:solidFill>
              <a:schemeClr val="tx2">
                <a:lumMod val="60000"/>
                <a:lumOff val="40000"/>
              </a:schemeClr>
            </a:solidFill>
          </a:ln>
        </p:spPr>
        <p:txBody>
          <a:bodyPr wrap="square" rtlCol="0">
            <a:spAutoFit/>
          </a:bodyPr>
          <a:lstStyle/>
          <a:p>
            <a:r>
              <a:rPr lang="ja-JP" altLang="en-US" dirty="0"/>
              <a:t>題：文字の行間を調整</a:t>
            </a:r>
            <a:endParaRPr lang="en-US" dirty="0"/>
          </a:p>
        </p:txBody>
      </p:sp>
      <p:sp>
        <p:nvSpPr>
          <p:cNvPr id="5" name="テキスト ボックス 4">
            <a:extLst>
              <a:ext uri="{FF2B5EF4-FFF2-40B4-BE49-F238E27FC236}">
                <a16:creationId xmlns:a16="http://schemas.microsoft.com/office/drawing/2014/main" id="{C73B4AB0-2384-EDE0-44C4-804B63406F96}"/>
              </a:ext>
            </a:extLst>
          </p:cNvPr>
          <p:cNvSpPr txBox="1"/>
          <p:nvPr/>
        </p:nvSpPr>
        <p:spPr>
          <a:xfrm>
            <a:off x="348455" y="231845"/>
            <a:ext cx="461665" cy="6480454"/>
          </a:xfrm>
          <a:prstGeom prst="rect">
            <a:avLst/>
          </a:prstGeom>
          <a:noFill/>
          <a:ln w="28575">
            <a:solidFill>
              <a:schemeClr val="tx2">
                <a:lumMod val="60000"/>
                <a:lumOff val="40000"/>
              </a:schemeClr>
            </a:solidFill>
          </a:ln>
        </p:spPr>
        <p:txBody>
          <a:bodyPr vert="eaVert" wrap="square" rtlCol="0">
            <a:spAutoFit/>
          </a:bodyPr>
          <a:lstStyle/>
          <a:p>
            <a:r>
              <a:rPr lang="ja-JP" altLang="en-US" dirty="0"/>
              <a:t>青枠を入力してください。</a:t>
            </a:r>
            <a:endParaRPr lang="en-US" dirty="0"/>
          </a:p>
        </p:txBody>
      </p:sp>
      <p:pic>
        <p:nvPicPr>
          <p:cNvPr id="9" name="図 8" descr="テキスト&#10;&#10;AI 生成コンテンツは誤りを含む可能性があります。">
            <a:extLst>
              <a:ext uri="{FF2B5EF4-FFF2-40B4-BE49-F238E27FC236}">
                <a16:creationId xmlns:a16="http://schemas.microsoft.com/office/drawing/2014/main" id="{8C22F91C-0486-8E56-574F-6E6AEA027C22}"/>
              </a:ext>
            </a:extLst>
          </p:cNvPr>
          <p:cNvPicPr>
            <a:picLocks noChangeAspect="1"/>
          </p:cNvPicPr>
          <p:nvPr/>
        </p:nvPicPr>
        <p:blipFill>
          <a:blip r:embed="rId2"/>
          <a:stretch>
            <a:fillRect/>
          </a:stretch>
        </p:blipFill>
        <p:spPr>
          <a:xfrm>
            <a:off x="1232630" y="3907887"/>
            <a:ext cx="6785956" cy="2632482"/>
          </a:xfrm>
          <a:prstGeom prst="rect">
            <a:avLst/>
          </a:prstGeom>
        </p:spPr>
      </p:pic>
      <p:cxnSp>
        <p:nvCxnSpPr>
          <p:cNvPr id="11" name="直線コネクタ 10">
            <a:extLst>
              <a:ext uri="{FF2B5EF4-FFF2-40B4-BE49-F238E27FC236}">
                <a16:creationId xmlns:a16="http://schemas.microsoft.com/office/drawing/2014/main" id="{1AA06C40-9A64-6A70-D3AC-78B9EB51E74D}"/>
              </a:ext>
            </a:extLst>
          </p:cNvPr>
          <p:cNvCxnSpPr/>
          <p:nvPr/>
        </p:nvCxnSpPr>
        <p:spPr>
          <a:xfrm>
            <a:off x="1468315" y="4844561"/>
            <a:ext cx="25761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9221AB9D-D965-EBC9-45E8-D7BF64C3BDE1}"/>
              </a:ext>
            </a:extLst>
          </p:cNvPr>
          <p:cNvCxnSpPr/>
          <p:nvPr/>
        </p:nvCxnSpPr>
        <p:spPr>
          <a:xfrm>
            <a:off x="1468315" y="5489517"/>
            <a:ext cx="25761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7855D65-43E9-31D1-992D-4483213F7993}"/>
              </a:ext>
            </a:extLst>
          </p:cNvPr>
          <p:cNvCxnSpPr/>
          <p:nvPr/>
        </p:nvCxnSpPr>
        <p:spPr>
          <a:xfrm>
            <a:off x="1468315" y="5709325"/>
            <a:ext cx="25761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804ACEEC-D97D-655B-0337-25E5B6B6E18D}"/>
              </a:ext>
            </a:extLst>
          </p:cNvPr>
          <p:cNvCxnSpPr/>
          <p:nvPr/>
        </p:nvCxnSpPr>
        <p:spPr>
          <a:xfrm>
            <a:off x="1468315" y="5102655"/>
            <a:ext cx="25761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FF566714-1504-B5CA-01C8-2584D94C8956}"/>
              </a:ext>
            </a:extLst>
          </p:cNvPr>
          <p:cNvCxnSpPr>
            <a:cxnSpLocks/>
          </p:cNvCxnSpPr>
          <p:nvPr/>
        </p:nvCxnSpPr>
        <p:spPr>
          <a:xfrm>
            <a:off x="5969978" y="5510218"/>
            <a:ext cx="142435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B24406A3-D4E7-9FF2-2927-ED6C6B6D71F9}"/>
              </a:ext>
            </a:extLst>
          </p:cNvPr>
          <p:cNvCxnSpPr>
            <a:cxnSpLocks/>
          </p:cNvCxnSpPr>
          <p:nvPr/>
        </p:nvCxnSpPr>
        <p:spPr>
          <a:xfrm>
            <a:off x="5969978" y="5715558"/>
            <a:ext cx="142435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DDA4F3F9-A6AD-493C-BDB4-75AFDF3E4C7E}"/>
              </a:ext>
            </a:extLst>
          </p:cNvPr>
          <p:cNvCxnSpPr>
            <a:cxnSpLocks/>
          </p:cNvCxnSpPr>
          <p:nvPr/>
        </p:nvCxnSpPr>
        <p:spPr>
          <a:xfrm>
            <a:off x="4176346" y="4844561"/>
            <a:ext cx="0" cy="27390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73F364CF-70E5-84B5-12EA-C6B17F809F35}"/>
              </a:ext>
            </a:extLst>
          </p:cNvPr>
          <p:cNvCxnSpPr>
            <a:cxnSpLocks/>
          </p:cNvCxnSpPr>
          <p:nvPr/>
        </p:nvCxnSpPr>
        <p:spPr>
          <a:xfrm>
            <a:off x="4176346" y="5450663"/>
            <a:ext cx="0" cy="27390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CE499481-3A73-A24B-5225-DF755E902E38}"/>
              </a:ext>
            </a:extLst>
          </p:cNvPr>
          <p:cNvCxnSpPr>
            <a:cxnSpLocks/>
          </p:cNvCxnSpPr>
          <p:nvPr/>
        </p:nvCxnSpPr>
        <p:spPr>
          <a:xfrm>
            <a:off x="7496322" y="5489517"/>
            <a:ext cx="0" cy="27390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746CD5B-0B7C-EB17-5434-FB0AF94B3A4C}"/>
              </a:ext>
            </a:extLst>
          </p:cNvPr>
          <p:cNvSpPr txBox="1"/>
          <p:nvPr/>
        </p:nvSpPr>
        <p:spPr>
          <a:xfrm>
            <a:off x="2433222" y="3944548"/>
            <a:ext cx="646331" cy="369332"/>
          </a:xfrm>
          <a:prstGeom prst="rect">
            <a:avLst/>
          </a:prstGeom>
          <a:noFill/>
        </p:spPr>
        <p:txBody>
          <a:bodyPr wrap="none" rtlCol="0">
            <a:spAutoFit/>
          </a:bodyPr>
          <a:lstStyle/>
          <a:p>
            <a:r>
              <a:rPr kumimoji="1" lang="ja-JP" altLang="en-US" b="1" dirty="0">
                <a:solidFill>
                  <a:srgbClr val="FF0000"/>
                </a:solidFill>
              </a:rPr>
              <a:t>文字</a:t>
            </a:r>
          </a:p>
        </p:txBody>
      </p:sp>
      <p:sp>
        <p:nvSpPr>
          <p:cNvPr id="32" name="テキスト ボックス 31">
            <a:extLst>
              <a:ext uri="{FF2B5EF4-FFF2-40B4-BE49-F238E27FC236}">
                <a16:creationId xmlns:a16="http://schemas.microsoft.com/office/drawing/2014/main" id="{0F162E9B-CB96-DE48-358B-5E7628EFFA11}"/>
              </a:ext>
            </a:extLst>
          </p:cNvPr>
          <p:cNvSpPr txBox="1"/>
          <p:nvPr/>
        </p:nvSpPr>
        <p:spPr>
          <a:xfrm>
            <a:off x="6266669" y="3944548"/>
            <a:ext cx="587020" cy="369332"/>
          </a:xfrm>
          <a:prstGeom prst="rect">
            <a:avLst/>
          </a:prstGeom>
          <a:noFill/>
        </p:spPr>
        <p:txBody>
          <a:bodyPr wrap="none" rtlCol="0">
            <a:spAutoFit/>
          </a:bodyPr>
          <a:lstStyle/>
          <a:p>
            <a:r>
              <a:rPr kumimoji="1" lang="ja-JP" altLang="en-US" b="1" dirty="0">
                <a:solidFill>
                  <a:srgbClr val="FF0000"/>
                </a:solidFill>
              </a:rPr>
              <a:t>タグ</a:t>
            </a:r>
          </a:p>
        </p:txBody>
      </p:sp>
    </p:spTree>
    <p:extLst>
      <p:ext uri="{BB962C8B-B14F-4D97-AF65-F5344CB8AC3E}">
        <p14:creationId xmlns:p14="http://schemas.microsoft.com/office/powerpoint/2010/main" val="5833499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208</Words>
  <Application>Microsoft Office PowerPoint</Application>
  <PresentationFormat>ワイド画面</PresentationFormat>
  <Paragraphs>34</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ArtifaktElement</vt:lpstr>
      <vt:lpstr>Arial</vt:lpstr>
      <vt:lpstr>Calibri</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Kiyomi Mier</dc:creator>
  <cp:lastModifiedBy>道津佐三郎</cp:lastModifiedBy>
  <cp:revision>17</cp:revision>
  <dcterms:created xsi:type="dcterms:W3CDTF">2023-01-19T06:09:44Z</dcterms:created>
  <dcterms:modified xsi:type="dcterms:W3CDTF">2026-04-09T07:51:23Z</dcterms:modified>
</cp:coreProperties>
</file>